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84" r:id="rId5"/>
    <p:sldId id="261" r:id="rId6"/>
    <p:sldId id="262" r:id="rId7"/>
    <p:sldId id="263" r:id="rId8"/>
    <p:sldId id="264" r:id="rId9"/>
    <p:sldId id="285" r:id="rId10"/>
    <p:sldId id="267" r:id="rId11"/>
    <p:sldId id="269" r:id="rId12"/>
    <p:sldId id="271" r:id="rId13"/>
    <p:sldId id="268" r:id="rId14"/>
    <p:sldId id="273" r:id="rId15"/>
    <p:sldId id="286" r:id="rId16"/>
    <p:sldId id="287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CC00CC"/>
    <a:srgbClr val="FF00FF"/>
    <a:srgbClr val="3333FF"/>
    <a:srgbClr val="FF9900"/>
    <a:srgbClr val="6666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>
      <p:cViewPr>
        <p:scale>
          <a:sx n="100" d="100"/>
          <a:sy n="100" d="100"/>
        </p:scale>
        <p:origin x="-5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D74D62-8710-489C-9A76-AF589FFB5EA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88E25A8-0015-44C9-A696-67063E7759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C0DA30-8B1F-4CD2-850C-357745E70EA4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193360-21BA-49F3-A148-1D6F9408707D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61D2C-F166-458F-BE26-2C9E0EFD0F27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904A2-3FD5-4C89-BF21-3F1734917558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C3057-F5C6-4CA1-BBD3-3E05D96D4A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75C1-8ADB-4047-BCE2-B52713ABF8C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FDE73-35A6-4D27-9A55-F8845C7EC2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2C20-01FA-4EE4-811B-C9706D484294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CFA28-3AF2-4CF1-B3F4-9F729AC8AA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32AA-39C1-4E90-B9B8-15B6AB12DFEF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73F18-DD45-4AFF-BF7E-BCEE372E38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4B98E-27A7-44CF-8C45-8D08289FC633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72C7C-BA88-4701-9A9F-43C75E431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8FE8-E8EE-419C-82BB-930444710B46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85B11-8FE1-4200-B1CC-2C8D8CA87E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852B81-5F68-431B-8949-F9E96DB8FC1F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2665-F447-40AE-80D1-2A39727B22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09E8-48DF-4F6A-A6E5-D0D46326601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9198-DB00-4278-8D74-9FD62B5877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18178-C7CF-4D53-879C-138C7044B019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CF66-6AB8-46DB-83FF-799C0F3E3D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696B4-AD29-4845-9105-C48E66FF0CE1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344D-3F40-416C-A67A-14C619BD0D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12"/>
          <p:cNvGrpSpPr>
            <a:grpSpLocks/>
          </p:cNvGrpSpPr>
          <p:nvPr/>
        </p:nvGrpSpPr>
        <p:grpSpPr bwMode="auto">
          <a:xfrm>
            <a:off x="652463" y="974725"/>
            <a:ext cx="4797425" cy="4797425"/>
            <a:chOff x="411" y="614"/>
            <a:chExt cx="3022" cy="3022"/>
          </a:xfrm>
        </p:grpSpPr>
        <p:pic>
          <p:nvPicPr>
            <p:cNvPr id="6" name="Прямоугольник 1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" y="614"/>
              <a:ext cx="3022" cy="3022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 eaLnBrk="1" hangingPunct="1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/>
            </a:p>
          </p:txBody>
        </p:sp>
      </p:grpSp>
      <p:sp>
        <p:nvSpPr>
          <p:cNvPr id="8" name="Блок-схема: процесс 7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8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9918-E6A6-46CE-99F5-08C151F6AB48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7B35-5BF9-4B0D-8678-3D6CE40DF5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89472B-D1D1-4B37-8F0D-98A90548D3A2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Corbel" pitchFamily="34" charset="0"/>
              </a:defRPr>
            </a:lvl1pPr>
          </a:lstStyle>
          <a:p>
            <a:fld id="{74FBF604-2852-4E8E-B2BF-CA966EE79B2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0" r:id="rId2"/>
    <p:sldLayoutId id="2147484172" r:id="rId3"/>
    <p:sldLayoutId id="2147484169" r:id="rId4"/>
    <p:sldLayoutId id="2147484173" r:id="rId5"/>
    <p:sldLayoutId id="2147484168" r:id="rId6"/>
    <p:sldLayoutId id="2147484174" r:id="rId7"/>
    <p:sldLayoutId id="2147484175" r:id="rId8"/>
    <p:sldLayoutId id="2147484176" r:id="rId9"/>
    <p:sldLayoutId id="2147484167" r:id="rId10"/>
    <p:sldLayoutId id="21474841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4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05688" cy="1471613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738" y="3573463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проекту решения «Об исполнении бюджета муниципального образования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Фоминское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2020 год»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508500"/>
            <a:ext cx="2160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04813"/>
            <a:ext cx="3455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14438"/>
            <a:ext cx="7786688" cy="4354512"/>
          </a:xfrm>
        </p:spPr>
        <p:txBody>
          <a:bodyPr>
            <a:normAutofit/>
          </a:bodyPr>
          <a:lstStyle/>
          <a:p>
            <a:pPr marL="68580" indent="0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None/>
              <a:defRPr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</a:t>
            </a:r>
            <a:r>
              <a:rPr lang="ru-RU" sz="16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безвозмездных поступлений состоят </a:t>
            </a:r>
            <a:r>
              <a:rPr lang="ru-RU" sz="16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6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на выполнение  передаваемых полномочий (на осуществление первичного воинского учета)</a:t>
            </a:r>
            <a:endParaRPr lang="ru-RU" sz="16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 сельских поселений (межбюджетные субсидии)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Char char=""/>
              <a:defRPr/>
            </a:pPr>
            <a:r>
              <a:rPr lang="ru-RU" sz="16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365760" indent="-283464" algn="just" eaLnBrk="1" fontAlgn="auto" hangingPunct="1">
              <a:spcAft>
                <a:spcPts val="0"/>
              </a:spcAft>
              <a:buClr>
                <a:srgbClr val="94C600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в бюджеты поселения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60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143375"/>
            <a:ext cx="2500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071938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4143375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386637" cy="669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2850" y="884238"/>
            <a:ext cx="7645400" cy="5145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072312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1507" name="Объект 3"/>
          <p:cNvGraphicFramePr>
            <a:graphicFrameLocks noGrp="1"/>
          </p:cNvGraphicFramePr>
          <p:nvPr>
            <p:ph idx="1"/>
          </p:nvPr>
        </p:nvGraphicFramePr>
        <p:xfrm>
          <a:off x="992188" y="1938338"/>
          <a:ext cx="6878637" cy="3944937"/>
        </p:xfrm>
        <a:graphic>
          <a:graphicData uri="http://schemas.openxmlformats.org/presentationml/2006/ole">
            <p:oleObj spid="_x0000_s21507" r:id="rId3" imgW="6876884" imgH="3944454" progId="Excel.Chart.8">
              <p:embed/>
            </p:oleObj>
          </a:graphicData>
        </a:graphic>
      </p:graphicFrame>
      <p:graphicFrame>
        <p:nvGraphicFramePr>
          <p:cNvPr id="21508" name="Диаграмма 6"/>
          <p:cNvGraphicFramePr>
            <a:graphicFrameLocks/>
          </p:cNvGraphicFramePr>
          <p:nvPr/>
        </p:nvGraphicFramePr>
        <p:xfrm>
          <a:off x="1449388" y="1290638"/>
          <a:ext cx="7173912" cy="4924425"/>
        </p:xfrm>
        <a:graphic>
          <a:graphicData uri="http://schemas.openxmlformats.org/presentationml/2006/ole">
            <p:oleObj spid="_x0000_s21508" name="Диаграмма" r:id="rId4" imgW="7181710" imgH="493209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286625" cy="928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5357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14313"/>
            <a:ext cx="7632700" cy="642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расходов по разделам и подразделам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8888" y="908050"/>
          <a:ext cx="7632700" cy="52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9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462">
                  <a:extLst>
                    <a:ext uri="{9D8B030D-6E8A-4147-A177-3AD203B41FA5}">
                      <a16:colId xmlns:a16="http://schemas.microsoft.com/office/drawing/2014/main" xmlns="" val="1276515609"/>
                    </a:ext>
                  </a:extLst>
                </a:gridCol>
                <a:gridCol w="1119462">
                  <a:extLst>
                    <a:ext uri="{9D8B030D-6E8A-4147-A177-3AD203B41FA5}">
                      <a16:colId xmlns:a16="http://schemas.microsoft.com/office/drawing/2014/main" xmlns="" val="3452161903"/>
                    </a:ext>
                  </a:extLst>
                </a:gridCol>
                <a:gridCol w="966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1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1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4 820 204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4 803 989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6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138 400</a:t>
                      </a: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4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219 513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219 513</a:t>
                      </a: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5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993 600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993 600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95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9 727 427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9 727 425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7955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расходов по разделам и подразделам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400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231900" y="1628775"/>
          <a:ext cx="7704138" cy="494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0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40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7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118734"/>
                  </a:ext>
                </a:extLst>
              </a:tr>
              <a:tr h="5040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465 440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465 440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5 992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5 992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8205267"/>
                  </a:ext>
                </a:extLst>
              </a:tr>
              <a:tr h="418583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16 634 576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16 618 359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</p:nvPr>
        </p:nvGraphicFramePr>
        <p:xfrm>
          <a:off x="1187450" y="928688"/>
          <a:ext cx="7632700" cy="506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4 820 204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4 803 989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6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138 400</a:t>
                      </a: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4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219 513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219 513</a:t>
                      </a: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55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993 600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993 600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955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9 727 427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9 727 425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7955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Диаграмма 3"/>
          <p:cNvGraphicFramePr>
            <a:graphicFrameLocks/>
          </p:cNvGraphicFramePr>
          <p:nvPr/>
        </p:nvGraphicFramePr>
        <p:xfrm>
          <a:off x="1384300" y="1346200"/>
          <a:ext cx="7199313" cy="4286250"/>
        </p:xfrm>
        <a:graphic>
          <a:graphicData uri="http://schemas.openxmlformats.org/presentationml/2006/ole">
            <p:oleObj spid="_x0000_s26626" name="Диаграмма" r:id="rId3" imgW="7206097" imgH="4291956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2275" y="260350"/>
            <a:ext cx="70564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по разделам и подразделам за 20</a:t>
            </a:r>
            <a:r>
              <a:rPr lang="en-US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85750"/>
            <a:ext cx="7210425" cy="982663"/>
          </a:xfrm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Таблица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543050"/>
            <a:ext cx="7643812" cy="491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288" y="4538663"/>
            <a:ext cx="2819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50" y="188913"/>
            <a:ext cx="29527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75" y="3297238"/>
            <a:ext cx="5211763" cy="1189037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9613" y="2425700"/>
            <a:ext cx="4035425" cy="119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484313"/>
            <a:ext cx="7818437" cy="4764087"/>
          </a:xfrm>
        </p:spPr>
        <p:txBody>
          <a:bodyPr anchor="ctr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вашему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2020 год в рамках проекта «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Надеемся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муниципального образования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 Глава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М.Т.Яценко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705725" cy="1223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Уважаемые жители муниципального образования </a:t>
            </a:r>
            <a:r>
              <a:rPr lang="ru-RU" sz="2800" b="1" dirty="0" err="1" smtClean="0">
                <a:solidFill>
                  <a:srgbClr val="0070C0"/>
                </a:solidFill>
              </a:rPr>
              <a:t>Фоминское</a:t>
            </a:r>
            <a:r>
              <a:rPr lang="ru-RU" sz="2800" b="1" dirty="0" smtClean="0">
                <a:solidFill>
                  <a:srgbClr val="0070C0"/>
                </a:solidFill>
              </a:rPr>
              <a:t>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141663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63" y="260350"/>
            <a:ext cx="7072312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1357313" y="1268413"/>
            <a:ext cx="7572375" cy="4803775"/>
          </a:xfrm>
        </p:spPr>
        <p:txBody>
          <a:bodyPr/>
          <a:lstStyle/>
          <a:p>
            <a:pPr marL="68263" indent="0" algn="just" eaLnBrk="1" hangingPunct="1">
              <a:buFont typeface="Wingdings 2" pitchFamily="18" charset="2"/>
              <a:buNone/>
            </a:pP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      Бюджет муниципального образования Фоминское на 2020 год и плановый период 2021-2022 г. г. утвержден решением Совета народных депутатов муниципального образования Фоминское от 13.12.2019 г. № 49 (последняя редакция от 29.12.2020 № 38) по доходам на 2020 год в сумме 16 756,388 тыс. рублей, по расходам на 2020 год  в сумме </a:t>
            </a:r>
            <a:r>
              <a:rPr lang="en-US" altLang="ru-RU" sz="15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16 634,576 тыс. рублей, профицит  бюджета на 2020 год составляет  в сумме 121,812  тыс. рублей. </a:t>
            </a:r>
          </a:p>
          <a:p>
            <a:pPr marL="68263" indent="0" algn="just" eaLnBrk="1" hangingPunct="1">
              <a:buFont typeface="Wingdings 2" pitchFamily="18" charset="2"/>
              <a:buNone/>
            </a:pP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     По состоянию на 01 января  2021 года план по доходам исполнен в сумме </a:t>
            </a:r>
            <a:r>
              <a:rPr lang="en-US" altLang="ru-RU" sz="1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smtClean="0">
                <a:latin typeface="Times New Roman" pitchFamily="18" charset="0"/>
                <a:cs typeface="Times New Roman" pitchFamily="18" charset="0"/>
              </a:rPr>
              <a:t>16 771,172 тыс. руб., что составляет 100 % от планового показателя; исполнение по расходам – 16 618,359 тыс. руб., что составляет 100 % от годовых назначений.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857625"/>
            <a:ext cx="52562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552700"/>
          </a:xfrm>
        </p:spPr>
        <p:txBody>
          <a:bodyPr/>
          <a:lstStyle/>
          <a:p>
            <a:pPr marL="6858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Налоговые доходы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составляют   15,77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общих доходов и состоят из следующих поступлений: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13316" name="Рисунок 3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4143375"/>
            <a:ext cx="3786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024688" cy="746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2063" y="792163"/>
            <a:ext cx="7643812" cy="5095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85750"/>
            <a:ext cx="7024688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3" name="Диаграмма 3"/>
          <p:cNvGraphicFramePr>
            <a:graphicFrameLocks/>
          </p:cNvGraphicFramePr>
          <p:nvPr/>
        </p:nvGraphicFramePr>
        <p:xfrm>
          <a:off x="1527175" y="1284288"/>
          <a:ext cx="7223125" cy="4733925"/>
        </p:xfrm>
        <a:graphic>
          <a:graphicData uri="http://schemas.openxmlformats.org/presentationml/2006/ole">
            <p:oleObj spid="_x0000_s15363" name="Диаграмма" r:id="rId3" imgW="7230483" imgH="47430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500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0" y="714375"/>
            <a:ext cx="7499350" cy="5872163"/>
          </a:xfrm>
        </p:spPr>
        <p:txBody>
          <a:bodyPr>
            <a:normAutofit/>
          </a:bodyPr>
          <a:lstStyle/>
          <a:p>
            <a:pPr marL="6858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286125"/>
            <a:ext cx="2571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zoo-farm.ru/wp-content/uploads/2012/07/kak-vzyat-zemelnyj-uchastok-v-arend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5720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go32.ru/uploads/posts/2012-12/1355291163_ynie-brakonier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286125"/>
            <a:ext cx="2414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14313"/>
            <a:ext cx="7026275" cy="428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5088" y="1079500"/>
            <a:ext cx="7656512" cy="3505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115888"/>
            <a:ext cx="7942262" cy="85566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исполнения доходной части бюджета муниципального образования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2019-2020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136650" y="1217613"/>
          <a:ext cx="7662863" cy="5214937"/>
        </p:xfrm>
        <a:graphic>
          <a:graphicData uri="http://schemas.openxmlformats.org/presentationml/2006/ole">
            <p:oleObj spid="_x0000_s18435" name="Диаграмма" r:id="rId3" imgW="7669433" imgH="52247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2962</TotalTime>
  <Words>533</Words>
  <Application>Microsoft Office PowerPoint</Application>
  <PresentationFormat>Экран (4:3)</PresentationFormat>
  <Paragraphs>208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Gill Sans MT</vt:lpstr>
      <vt:lpstr>Arial</vt:lpstr>
      <vt:lpstr>Corbel</vt:lpstr>
      <vt:lpstr>Wingdings 2</vt:lpstr>
      <vt:lpstr>Verdana</vt:lpstr>
      <vt:lpstr>Calibri</vt:lpstr>
      <vt:lpstr>Times New Roman</vt:lpstr>
      <vt:lpstr>Солнцестояние</vt:lpstr>
      <vt:lpstr>Диаграмма Microsoft Excel</vt:lpstr>
      <vt:lpstr>БЮДЖЕТ ДЛЯ ГРАЖДАН</vt:lpstr>
      <vt:lpstr>Уважаемые жители муниципального образования Фоминское!</vt:lpstr>
      <vt:lpstr>Основные показатели</vt:lpstr>
      <vt:lpstr>Налоговые доходы</vt:lpstr>
      <vt:lpstr>Поступление налоговых доходов</vt:lpstr>
      <vt:lpstr>Распределение налоговых доходов</vt:lpstr>
      <vt:lpstr> Неналоговые доходы</vt:lpstr>
      <vt:lpstr>Поступление неналоговых доходов</vt:lpstr>
      <vt:lpstr> Динамика исполнения доходной части бюджета муниципального образования Фоминское за 2019-2020 г.г.</vt:lpstr>
      <vt:lpstr> Безвозмездные поступления</vt:lpstr>
      <vt:lpstr>Доходы от безвозмездных  поступлений</vt:lpstr>
      <vt:lpstr>Распределение безвозмездных поступлений</vt:lpstr>
      <vt:lpstr> Расходы</vt:lpstr>
      <vt:lpstr>Осуществление расходов по разделам и подразделам</vt:lpstr>
      <vt:lpstr>Осуществление расходов по разделам и подразделам (продолжение)</vt:lpstr>
      <vt:lpstr>Слайд 16</vt:lpstr>
      <vt:lpstr>Исполнение программной части бюджета поселения за 2020 год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kosarev</cp:lastModifiedBy>
  <cp:revision>474</cp:revision>
  <dcterms:created xsi:type="dcterms:W3CDTF">2014-05-15T13:46:29Z</dcterms:created>
  <dcterms:modified xsi:type="dcterms:W3CDTF">2021-02-17T06:03:03Z</dcterms:modified>
</cp:coreProperties>
</file>